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151F17-333D-4E88-A73B-A1C320E30373}" type="datetimeFigureOut">
              <a:rPr lang="en-AU" smtClean="0"/>
              <a:t>17/03/2018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4155127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51F17-333D-4E88-A73B-A1C320E30373}" type="datetimeFigureOut">
              <a:rPr lang="en-AU" smtClean="0"/>
              <a:t>17/03/2018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3396396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51F17-333D-4E88-A73B-A1C320E30373}" type="datetimeFigureOut">
              <a:rPr lang="en-AU" smtClean="0"/>
              <a:t>17/03/2018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23360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51F17-333D-4E88-A73B-A1C320E30373}" type="datetimeFigureOut">
              <a:rPr lang="en-AU" smtClean="0"/>
              <a:t>17/03/2018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294482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151F17-333D-4E88-A73B-A1C320E30373}" type="datetimeFigureOut">
              <a:rPr lang="en-AU" smtClean="0"/>
              <a:t>17/03/2018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4225959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151F17-333D-4E88-A73B-A1C320E30373}" type="datetimeFigureOut">
              <a:rPr lang="en-AU" smtClean="0"/>
              <a:t>17/03/2018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237440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151F17-333D-4E88-A73B-A1C320E30373}" type="datetimeFigureOut">
              <a:rPr lang="en-AU" smtClean="0"/>
              <a:t>17/03/2018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2325348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151F17-333D-4E88-A73B-A1C320E30373}" type="datetimeFigureOut">
              <a:rPr lang="en-AU" smtClean="0"/>
              <a:t>17/03/2018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374334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51F17-333D-4E88-A73B-A1C320E30373}" type="datetimeFigureOut">
              <a:rPr lang="en-AU" smtClean="0"/>
              <a:t>17/03/2018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197437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151F17-333D-4E88-A73B-A1C320E30373}" type="datetimeFigureOut">
              <a:rPr lang="en-AU" smtClean="0"/>
              <a:t>17/03/2018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134103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151F17-333D-4E88-A73B-A1C320E30373}" type="datetimeFigureOut">
              <a:rPr lang="en-AU" smtClean="0"/>
              <a:t>17/03/2018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E02F3CA-83D3-4FAC-91D9-7A20713B0B84}" type="slidenum">
              <a:rPr lang="en-AU" smtClean="0"/>
              <a:t>‹#›</a:t>
            </a:fld>
            <a:endParaRPr lang="en-AU"/>
          </a:p>
        </p:txBody>
      </p:sp>
    </p:spTree>
    <p:extLst>
      <p:ext uri="{BB962C8B-B14F-4D97-AF65-F5344CB8AC3E}">
        <p14:creationId xmlns:p14="http://schemas.microsoft.com/office/powerpoint/2010/main" val="351906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51F17-333D-4E88-A73B-A1C320E30373}" type="datetimeFigureOut">
              <a:rPr lang="en-AU" smtClean="0"/>
              <a:t>17/03/2018</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2F3CA-83D3-4FAC-91D9-7A20713B0B84}" type="slidenum">
              <a:rPr lang="en-AU" smtClean="0"/>
              <a:t>‹#›</a:t>
            </a:fld>
            <a:endParaRPr lang="en-AU"/>
          </a:p>
        </p:txBody>
      </p:sp>
    </p:spTree>
    <p:extLst>
      <p:ext uri="{BB962C8B-B14F-4D97-AF65-F5344CB8AC3E}">
        <p14:creationId xmlns:p14="http://schemas.microsoft.com/office/powerpoint/2010/main" val="3825038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257800"/>
            <a:ext cx="8784976" cy="1483568"/>
          </a:xfrm>
        </p:spPr>
        <p:txBody>
          <a:bodyPr>
            <a:noAutofit/>
          </a:bodyPr>
          <a:lstStyle/>
          <a:p>
            <a:pPr algn="ctr"/>
            <a:r>
              <a:rPr lang="en-AU" b="1" dirty="0">
                <a:effectLst/>
                <a:latin typeface="+mn-lt"/>
              </a:rPr>
              <a:t>Pat Reynolds </a:t>
            </a:r>
            <a:br>
              <a:rPr lang="en-AU" b="1" dirty="0">
                <a:effectLst/>
                <a:latin typeface="+mn-lt"/>
              </a:rPr>
            </a:br>
            <a:r>
              <a:rPr lang="en-AU" b="1" dirty="0">
                <a:latin typeface="+mn-lt"/>
              </a:rPr>
              <a:t>26/3/1931 – 27/3/2001</a:t>
            </a:r>
            <a:endParaRPr lang="en-AU" b="1" dirty="0">
              <a:effectLst/>
              <a:latin typeface="+mn-lt"/>
            </a:endParaRPr>
          </a:p>
        </p:txBody>
      </p:sp>
      <p:pic>
        <p:nvPicPr>
          <p:cNvPr id="2050" name="Picture 2" descr="C:\Users\Tony\Dropbox\Marist Resources\Bomana Retreat\Good Samaritan\Pat Reynolds 2.jpg"/>
          <p:cNvPicPr>
            <a:picLocks noGrp="1" noChangeAspect="1" noChangeArrowheads="1"/>
          </p:cNvPicPr>
          <p:nvPr>
            <p:ph idx="1"/>
          </p:nvPr>
        </p:nvPicPr>
        <p:blipFill rotWithShape="1">
          <a:blip r:embed="rId2" cstate="screen">
            <a:extLst>
              <a:ext uri="{28A0092B-C50C-407E-A947-70E740481C1C}">
                <a14:useLocalDpi xmlns:a14="http://schemas.microsoft.com/office/drawing/2010/main"/>
              </a:ext>
            </a:extLst>
          </a:blip>
          <a:srcRect/>
          <a:stretch/>
        </p:blipFill>
        <p:spPr bwMode="auto">
          <a:xfrm>
            <a:off x="1907704" y="4976"/>
            <a:ext cx="5892457" cy="518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36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AU" dirty="0">
                <a:solidFill>
                  <a:srgbClr val="000000"/>
                </a:solidFill>
              </a:rPr>
              <a:t>“He was an inspiration to many in his deep faith, his cheerfulness and fortitude in the face of adversity, and in the total authenticity of his life.”</a:t>
            </a:r>
          </a:p>
        </p:txBody>
      </p:sp>
    </p:spTree>
    <p:extLst>
      <p:ext uri="{BB962C8B-B14F-4D97-AF65-F5344CB8AC3E}">
        <p14:creationId xmlns:p14="http://schemas.microsoft.com/office/powerpoint/2010/main" val="231855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6712"/>
            <a:ext cx="9144000" cy="6021288"/>
          </a:xfrm>
        </p:spPr>
        <p:txBody>
          <a:bodyPr>
            <a:noAutofit/>
          </a:bodyPr>
          <a:lstStyle/>
          <a:p>
            <a:pPr marL="0" indent="0" algn="ctr">
              <a:lnSpc>
                <a:spcPct val="100000"/>
              </a:lnSpc>
              <a:buNone/>
            </a:pPr>
            <a:r>
              <a:rPr lang="en-AU" dirty="0"/>
              <a:t>Pat was an inspiration to all who knew him.  </a:t>
            </a:r>
          </a:p>
          <a:p>
            <a:pPr marL="0" indent="0" algn="ctr">
              <a:lnSpc>
                <a:spcPct val="100000"/>
              </a:lnSpc>
              <a:buNone/>
            </a:pPr>
            <a:r>
              <a:rPr lang="en-AU" dirty="0"/>
              <a:t>Not long before he died he remarked: </a:t>
            </a:r>
          </a:p>
          <a:p>
            <a:pPr marL="0" indent="0" algn="ctr">
              <a:lnSpc>
                <a:spcPct val="100000"/>
              </a:lnSpc>
              <a:buNone/>
            </a:pPr>
            <a:r>
              <a:rPr lang="en-AU" dirty="0"/>
              <a:t>“It’s all there in Jeremiah: </a:t>
            </a:r>
          </a:p>
          <a:p>
            <a:pPr marL="0" indent="0" algn="ctr">
              <a:lnSpc>
                <a:spcPct val="100000"/>
              </a:lnSpc>
              <a:buNone/>
            </a:pPr>
            <a:endParaRPr lang="en-AU" sz="1800" dirty="0"/>
          </a:p>
          <a:p>
            <a:pPr marL="0" indent="0" algn="ctr">
              <a:lnSpc>
                <a:spcPct val="100000"/>
              </a:lnSpc>
              <a:buNone/>
            </a:pPr>
            <a:r>
              <a:rPr lang="en-AU" dirty="0"/>
              <a:t>‘I have loved you with an everlasting love; therefore I have continued my faithfulness to you.’” </a:t>
            </a:r>
          </a:p>
          <a:p>
            <a:pPr marL="0" indent="0" algn="ctr">
              <a:lnSpc>
                <a:spcPct val="100000"/>
              </a:lnSpc>
              <a:buNone/>
            </a:pPr>
            <a:endParaRPr lang="en-AU" sz="1800" dirty="0"/>
          </a:p>
          <a:p>
            <a:pPr marL="0" indent="0" algn="ctr">
              <a:lnSpc>
                <a:spcPct val="100000"/>
              </a:lnSpc>
              <a:buNone/>
            </a:pPr>
            <a:r>
              <a:rPr lang="en-AU" dirty="0"/>
              <a:t>He could hardly have summed up his own life and spirituality more succinctly.  </a:t>
            </a:r>
          </a:p>
        </p:txBody>
      </p:sp>
    </p:spTree>
    <p:extLst>
      <p:ext uri="{BB962C8B-B14F-4D97-AF65-F5344CB8AC3E}">
        <p14:creationId xmlns:p14="http://schemas.microsoft.com/office/powerpoint/2010/main" val="601313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nSpc>
                <a:spcPct val="100000"/>
              </a:lnSpc>
            </a:pPr>
            <a:r>
              <a:rPr lang="en-AU" dirty="0"/>
              <a:t>The preceding verse from Jeremiah: “The people who survived the sword found grace in the wilderness,” was not mentioned by Pat; it was not his way to mention his own pain and suffering.</a:t>
            </a:r>
          </a:p>
          <a:p>
            <a:pPr>
              <a:lnSpc>
                <a:spcPct val="100000"/>
              </a:lnSpc>
            </a:pPr>
            <a:endParaRPr lang="en-AU" dirty="0"/>
          </a:p>
          <a:p>
            <a:pPr>
              <a:lnSpc>
                <a:spcPct val="100000"/>
              </a:lnSpc>
            </a:pPr>
            <a:r>
              <a:rPr lang="en-AU" dirty="0"/>
              <a:t>For 40 years MS put him ‘in the wilderness’; he was sorely tested.  But his amazing courage and quiet dignity enabled many others to ‘find grace’ through him.</a:t>
            </a:r>
          </a:p>
          <a:p>
            <a:endParaRPr lang="en-AU" b="1" dirty="0"/>
          </a:p>
        </p:txBody>
      </p:sp>
    </p:spTree>
    <p:extLst>
      <p:ext uri="{BB962C8B-B14F-4D97-AF65-F5344CB8AC3E}">
        <p14:creationId xmlns:p14="http://schemas.microsoft.com/office/powerpoint/2010/main" val="336543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AU" dirty="0"/>
              <a:t>Every Marist concerns himself with the community of the province to which he belongs or in which he works, and shares in the responsibility for its undertakings.</a:t>
            </a:r>
          </a:p>
          <a:p>
            <a:pPr marL="0" indent="0" algn="ctr">
              <a:buNone/>
            </a:pPr>
            <a:endParaRPr lang="en-AU" dirty="0"/>
          </a:p>
          <a:p>
            <a:pPr marL="0" indent="0" algn="ctr">
              <a:buNone/>
            </a:pPr>
            <a:r>
              <a:rPr lang="en-AU" dirty="0"/>
              <a:t>				SM Constitutions N. 131</a:t>
            </a:r>
          </a:p>
        </p:txBody>
      </p:sp>
    </p:spTree>
    <p:extLst>
      <p:ext uri="{BB962C8B-B14F-4D97-AF65-F5344CB8AC3E}">
        <p14:creationId xmlns:p14="http://schemas.microsoft.com/office/powerpoint/2010/main" val="221745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ony\Dropbox\Marist Resources\Bomana Retreat\Good Samaritan\Pat Reynolds 1.jp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tretch>
            <a:fillRect/>
          </a:stretch>
        </p:blipFill>
        <p:spPr bwMode="auto">
          <a:xfrm>
            <a:off x="-396552" y="0"/>
            <a:ext cx="1026651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5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Tony\Dropbox\Marist Resources\Bomana Retreat\Good Samaritan\Pat Reynolds.jpg"/>
          <p:cNvPicPr>
            <a:picLocks noGrp="1" noChangeAspect="1" noChangeArrowheads="1"/>
          </p:cNvPicPr>
          <p:nvPr>
            <p:ph idx="1"/>
          </p:nvPr>
        </p:nvPicPr>
        <p:blipFill rotWithShape="1">
          <a:blip r:embed="rId2" cstate="email">
            <a:extLst>
              <a:ext uri="{28A0092B-C50C-407E-A947-70E740481C1C}">
                <a14:useLocalDpi xmlns:a14="http://schemas.microsoft.com/office/drawing/2010/main"/>
              </a:ext>
            </a:extLst>
          </a:blip>
          <a:srcRect/>
          <a:stretch/>
        </p:blipFill>
        <p:spPr bwMode="auto">
          <a:xfrm>
            <a:off x="1547664" y="-8289"/>
            <a:ext cx="630396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67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8200"/>
            <a:ext cx="8640960" cy="4419600"/>
          </a:xfrm>
        </p:spPr>
        <p:txBody>
          <a:bodyPr>
            <a:normAutofit/>
          </a:bodyPr>
          <a:lstStyle/>
          <a:p>
            <a:pPr marL="0" indent="0" algn="ctr">
              <a:buNone/>
            </a:pPr>
            <a:r>
              <a:rPr lang="en-AU" sz="3600" dirty="0">
                <a:solidFill>
                  <a:srgbClr val="000000"/>
                </a:solidFill>
              </a:rPr>
              <a:t>Pat Reynolds believed that commitment to the Society was a two-way process, and that each individual has the responsibility to forge links with his confreres and his province.  </a:t>
            </a:r>
          </a:p>
          <a:p>
            <a:pPr algn="ctr"/>
            <a:endParaRPr lang="en-AU" sz="3600" dirty="0">
              <a:solidFill>
                <a:srgbClr val="000000"/>
              </a:solidFill>
            </a:endParaRPr>
          </a:p>
          <a:p>
            <a:pPr marL="0" indent="0" algn="ctr">
              <a:buNone/>
            </a:pPr>
            <a:r>
              <a:rPr lang="en-AU" sz="3600" dirty="0">
                <a:solidFill>
                  <a:srgbClr val="000000"/>
                </a:solidFill>
              </a:rPr>
              <a:t>He lived this belief all his life.</a:t>
            </a:r>
          </a:p>
        </p:txBody>
      </p:sp>
    </p:spTree>
    <p:extLst>
      <p:ext uri="{BB962C8B-B14F-4D97-AF65-F5344CB8AC3E}">
        <p14:creationId xmlns:p14="http://schemas.microsoft.com/office/powerpoint/2010/main" val="3286439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808"/>
            <a:ext cx="8697144" cy="1143000"/>
          </a:xfrm>
        </p:spPr>
        <p:txBody>
          <a:bodyPr/>
          <a:lstStyle/>
          <a:p>
            <a:pPr algn="ctr"/>
            <a:r>
              <a:rPr lang="en-AU" b="1" dirty="0">
                <a:latin typeface="+mn-lt"/>
              </a:rPr>
              <a:t>Multiple Sclerosis</a:t>
            </a:r>
          </a:p>
        </p:txBody>
      </p:sp>
      <p:sp>
        <p:nvSpPr>
          <p:cNvPr id="3" name="Content Placeholder 2"/>
          <p:cNvSpPr>
            <a:spLocks noGrp="1"/>
          </p:cNvSpPr>
          <p:nvPr>
            <p:ph idx="1"/>
          </p:nvPr>
        </p:nvSpPr>
        <p:spPr>
          <a:xfrm>
            <a:off x="0" y="1159808"/>
            <a:ext cx="9036496" cy="5698192"/>
          </a:xfrm>
        </p:spPr>
        <p:txBody>
          <a:bodyPr>
            <a:normAutofit/>
          </a:bodyPr>
          <a:lstStyle/>
          <a:p>
            <a:r>
              <a:rPr lang="en-AU" dirty="0"/>
              <a:t>Pat taught at St John’s College in Lismore and Chanel College in Geelong after ordination. He was about to go on mission to Japan in 1960 when he realised something was wrong. </a:t>
            </a:r>
          </a:p>
          <a:p>
            <a:endParaRPr lang="en-AU" dirty="0"/>
          </a:p>
          <a:p>
            <a:r>
              <a:rPr lang="en-AU" dirty="0"/>
              <a:t>He was diagnosed with multiple sclerosis. </a:t>
            </a:r>
          </a:p>
          <a:p>
            <a:endParaRPr lang="en-AU" dirty="0"/>
          </a:p>
          <a:p>
            <a:r>
              <a:rPr lang="en-AU" dirty="0"/>
              <a:t>He could not go on mission to Japan.</a:t>
            </a:r>
          </a:p>
          <a:p>
            <a:endParaRPr lang="en-AU" dirty="0"/>
          </a:p>
          <a:p>
            <a:r>
              <a:rPr lang="en-AU" dirty="0"/>
              <a:t>He taught for a few years before taking up the role of bursar in the Marist Seminary from 1966 to 1985. </a:t>
            </a:r>
          </a:p>
        </p:txBody>
      </p:sp>
    </p:spTree>
    <p:extLst>
      <p:ext uri="{BB962C8B-B14F-4D97-AF65-F5344CB8AC3E}">
        <p14:creationId xmlns:p14="http://schemas.microsoft.com/office/powerpoint/2010/main" val="1344875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80728"/>
            <a:ext cx="7920880" cy="4419600"/>
          </a:xfrm>
        </p:spPr>
        <p:txBody>
          <a:bodyPr>
            <a:normAutofit/>
          </a:bodyPr>
          <a:lstStyle/>
          <a:p>
            <a:pPr marL="0" indent="0" algn="ctr">
              <a:buNone/>
            </a:pPr>
            <a:r>
              <a:rPr lang="en-AU" dirty="0">
                <a:solidFill>
                  <a:srgbClr val="000000"/>
                </a:solidFill>
              </a:rPr>
              <a:t>He continued to find ways of exercising pastoral ministry, and he adapted his life and his ministries as his mobility decreased. </a:t>
            </a:r>
          </a:p>
          <a:p>
            <a:pPr marL="0" indent="0" algn="ctr">
              <a:buNone/>
            </a:pPr>
            <a:r>
              <a:rPr lang="en-AU" dirty="0">
                <a:solidFill>
                  <a:srgbClr val="000000"/>
                </a:solidFill>
              </a:rPr>
              <a:t>Pat accepted his condition but he resisted the temptation to withdraw from Marist and community life.</a:t>
            </a:r>
          </a:p>
        </p:txBody>
      </p:sp>
    </p:spTree>
    <p:extLst>
      <p:ext uri="{BB962C8B-B14F-4D97-AF65-F5344CB8AC3E}">
        <p14:creationId xmlns:p14="http://schemas.microsoft.com/office/powerpoint/2010/main" val="114612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ony\Dropbox\Marist Resources\Bomana Retreat\Good Samaritan\Pat Reynolds 3.jpg"/>
          <p:cNvPicPr>
            <a:picLocks noGrp="1" noChangeAspect="1" noChangeArrowheads="1"/>
          </p:cNvPicPr>
          <p:nvPr>
            <p:ph idx="1"/>
          </p:nvPr>
        </p:nvPicPr>
        <p:blipFill rotWithShape="1">
          <a:blip r:embed="rId2" cstate="screen">
            <a:extLst>
              <a:ext uri="{28A0092B-C50C-407E-A947-70E740481C1C}">
                <a14:useLocalDpi xmlns:a14="http://schemas.microsoft.com/office/drawing/2010/main"/>
              </a:ext>
            </a:extLst>
          </a:blip>
          <a:srcRect/>
          <a:stretch/>
        </p:blipFill>
        <p:spPr bwMode="auto">
          <a:xfrm>
            <a:off x="2483768" y="-1"/>
            <a:ext cx="5113202"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57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352928" cy="5184576"/>
          </a:xfrm>
        </p:spPr>
        <p:txBody>
          <a:bodyPr>
            <a:normAutofit/>
          </a:bodyPr>
          <a:lstStyle/>
          <a:p>
            <a:pPr marL="0" indent="0" algn="ctr">
              <a:buNone/>
            </a:pPr>
            <a:r>
              <a:rPr lang="en-AU" dirty="0">
                <a:solidFill>
                  <a:srgbClr val="000000"/>
                </a:solidFill>
              </a:rPr>
              <a:t>“It was clear to us that Pat didn’t look on the “Society of Mary” or the “Province” as some abstract idea. </a:t>
            </a:r>
          </a:p>
          <a:p>
            <a:pPr marL="0" indent="0" algn="ctr">
              <a:buNone/>
            </a:pPr>
            <a:endParaRPr lang="en-AU" dirty="0">
              <a:solidFill>
                <a:srgbClr val="000000"/>
              </a:solidFill>
            </a:endParaRPr>
          </a:p>
          <a:p>
            <a:pPr marL="0" indent="0" algn="ctr">
              <a:buNone/>
            </a:pPr>
            <a:r>
              <a:rPr lang="en-AU" dirty="0">
                <a:solidFill>
                  <a:srgbClr val="000000"/>
                </a:solidFill>
              </a:rPr>
              <a:t>They were people who were his brothers. </a:t>
            </a:r>
          </a:p>
          <a:p>
            <a:pPr marL="0" indent="0" algn="ctr">
              <a:buNone/>
            </a:pPr>
            <a:endParaRPr lang="en-AU" dirty="0">
              <a:solidFill>
                <a:srgbClr val="000000"/>
              </a:solidFill>
            </a:endParaRPr>
          </a:p>
          <a:p>
            <a:pPr marL="0" indent="0" algn="ctr">
              <a:buNone/>
            </a:pPr>
            <a:r>
              <a:rPr lang="en-AU" dirty="0">
                <a:solidFill>
                  <a:srgbClr val="000000"/>
                </a:solidFill>
              </a:rPr>
              <a:t>He welcomed visits but he didn’t wait for us to come to him. </a:t>
            </a:r>
          </a:p>
        </p:txBody>
      </p:sp>
    </p:spTree>
    <p:extLst>
      <p:ext uri="{BB962C8B-B14F-4D97-AF65-F5344CB8AC3E}">
        <p14:creationId xmlns:p14="http://schemas.microsoft.com/office/powerpoint/2010/main" val="220061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8200"/>
            <a:ext cx="8496944" cy="4419600"/>
          </a:xfrm>
        </p:spPr>
        <p:txBody>
          <a:bodyPr>
            <a:normAutofit/>
          </a:bodyPr>
          <a:lstStyle/>
          <a:p>
            <a:pPr marL="0" indent="0" algn="ctr">
              <a:buNone/>
            </a:pPr>
            <a:r>
              <a:rPr lang="en-AU" dirty="0">
                <a:solidFill>
                  <a:srgbClr val="000000"/>
                </a:solidFill>
              </a:rPr>
              <a:t>“He moved out from the confinement of his MS - he embraced every type of technology – from his word-processor to his motorized wheelchair – in order to stay connected with his community and engaged in Mary’s work.”</a:t>
            </a:r>
          </a:p>
        </p:txBody>
      </p:sp>
    </p:spTree>
    <p:extLst>
      <p:ext uri="{BB962C8B-B14F-4D97-AF65-F5344CB8AC3E}">
        <p14:creationId xmlns:p14="http://schemas.microsoft.com/office/powerpoint/2010/main" val="1858311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433</Words>
  <Application>Microsoft Office PowerPoint</Application>
  <PresentationFormat>On-screen Show (4:3)</PresentationFormat>
  <Paragraphs>34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Pat Reynolds  26/3/1931 – 27/3/2001</vt:lpstr>
      <vt:lpstr>PowerPoint Presentation</vt:lpstr>
      <vt:lpstr>PowerPoint Presentation</vt:lpstr>
      <vt:lpstr>PowerPoint Presentation</vt:lpstr>
      <vt:lpstr>Multiple Sclerosis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 Reynolds  26/3/1931 – 27/3/2001</dc:title>
  <dc:creator>Tony Kennedy</dc:creator>
  <cp:lastModifiedBy>Ronald Nissen</cp:lastModifiedBy>
  <cp:revision>1</cp:revision>
  <dcterms:created xsi:type="dcterms:W3CDTF">2014-12-04T07:29:00Z</dcterms:created>
  <dcterms:modified xsi:type="dcterms:W3CDTF">2018-03-17T01:14:10Z</dcterms:modified>
</cp:coreProperties>
</file>